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282" r:id="rId4"/>
    <p:sldId id="258" r:id="rId5"/>
    <p:sldId id="287" r:id="rId6"/>
    <p:sldId id="288" r:id="rId7"/>
    <p:sldId id="301" r:id="rId8"/>
    <p:sldId id="302" r:id="rId9"/>
    <p:sldId id="289" r:id="rId10"/>
    <p:sldId id="29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2" r:id="rId23"/>
    <p:sldId id="293" r:id="rId24"/>
    <p:sldId id="296" r:id="rId25"/>
    <p:sldId id="295" r:id="rId26"/>
    <p:sldId id="294" r:id="rId27"/>
    <p:sldId id="298" r:id="rId28"/>
    <p:sldId id="299" r:id="rId29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1pPr>
    <a:lvl2pPr marL="4572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2pPr>
    <a:lvl3pPr marL="9144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3pPr>
    <a:lvl4pPr marL="13716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4pPr>
    <a:lvl5pPr marL="18288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David" panose="020E0502060401010101" pitchFamily="34" charset="-79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581" autoAdjust="0"/>
  </p:normalViewPr>
  <p:slideViewPr>
    <p:cSldViewPr>
      <p:cViewPr>
        <p:scale>
          <a:sx n="107" d="100"/>
          <a:sy n="107" d="100"/>
        </p:scale>
        <p:origin x="-29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62AFD716-1C9E-4939-862C-1B83B21462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7762A553-7803-465D-BBC4-20F7439C44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642A9448-8C84-47F2-A6A4-AFC88884BD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E06C3B94-2324-41D2-A925-F2A58749D9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DA91CE23-9BAF-4EF3-BF8B-A06023A020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0DC338D8-2E1B-4EC6-9C22-21491251E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66A1F8F7-8513-4DEA-9E6F-03AAD2E8A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0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CE37D22-0BC1-4A62-9252-243378209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7223A0-BFA6-40FD-8722-076F0C521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3E30AE-DD02-4E81-A1BA-D98DFEBB0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CB6C3-5110-4941-8814-64A13A11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08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2E0F560-EAF6-474A-BF53-8F1B93CFC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56B1387-24F9-4FEE-BF6D-58FDB841A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06DBE2-2DBC-4009-93AE-30E9FFE25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8C58F-0143-4C70-BCA2-2D3414A5F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DBA63FB-4340-41C1-9DD0-4FEBB5BAD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1548B0D-535C-4776-BD34-51F11C3AD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8B1C10E-7A0C-476D-90FD-8AD000F0F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65780-127F-4EC7-9F66-D76EB041E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579A95-5DEF-4C82-BD7A-7CB74D44E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FC7367D-309A-41A1-AA7C-07D9F692D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A1DC262-93A0-4BA9-BE93-979865085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19076-001F-4AAF-999D-A3A2A5162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67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6A82210-B2F9-422E-8660-62A872401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A84006-CBFF-4F45-A83D-42ADF6D53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DBCBCC-09D4-4196-A46A-E478A91B0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4CEDF-4AE4-41C7-8D00-F473D862F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31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3AB359-BFAF-460C-8602-99E52A239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41AE13-295B-4A77-A5A2-1CB1EACC0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68C336-EA11-4255-B92D-00A0FD09B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9E647-EF10-4A4A-B308-F3BE79C4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71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0EE7DB8-F218-4EBB-8857-E801E501E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09A6A46-C933-4A11-BF3D-30A2D75AD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3150DB1-13DC-49AE-B93F-0BB97F7D4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DDFE9-9A54-4FD8-BD52-2D304BE15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8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4DED337-6AD9-4773-85B3-451AA7BCE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DE8EABE-0151-4610-B7EF-AF02782EF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8B40EA-46AE-4CE4-A52E-9570C8B85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5B297-9223-4363-8784-603A7372F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6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B11FE91-3AB5-45EC-98C7-E48FD440B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BA56DB2-D078-4373-B5F7-DEA584979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6DE1481-9664-4B5B-ADC3-01FC17439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D82EA-4AC9-492A-A296-CAF545310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44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2D8349-3781-4C6A-A8A8-7112B535B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425C2F-CD55-40D1-BA5B-4103E21E5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FBDD06-4898-4928-9774-B19A556F9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81836-E4CE-4591-9699-F074E6D38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1D31F7-0E3B-47F6-9E70-62D482C61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843830-8CAD-4E93-8D96-807D01E78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217E60-9C17-46AA-82E2-41C039C76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0D86F-4880-4363-9E41-A2C446646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72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18A747-A009-4FAF-ADB3-BE0AF6E0C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7A71EDF-DD97-4F63-8DCD-2D14C8264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45291B1-99EF-45A7-AF02-ED13BB3CFF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A294B15-FF11-4C8C-BFF9-D6CEC71F08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D73B523-C27D-424D-9131-C40D21202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panose="020B0604020202020204" pitchFamily="34" charset="0"/>
              </a:defRPr>
            </a:lvl1pPr>
          </a:lstStyle>
          <a:p>
            <a:fld id="{74B27D4C-ECA9-453F-A0D2-876FAEB9A2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xodus">
            <a:extLst>
              <a:ext uri="{FF2B5EF4-FFF2-40B4-BE49-F238E27FC236}">
                <a16:creationId xmlns:a16="http://schemas.microsoft.com/office/drawing/2014/main" xmlns="" id="{08165CDB-07B8-4485-9EB0-0976EEB5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203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6">
            <a:extLst>
              <a:ext uri="{FF2B5EF4-FFF2-40B4-BE49-F238E27FC236}">
                <a16:creationId xmlns:a16="http://schemas.microsoft.com/office/drawing/2014/main" xmlns="" id="{2148D084-D87A-41A7-BDB6-3C44D3EA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2971800"/>
            <a:ext cx="1098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algn="ctr" eaLnBrk="1" hangingPunct="1"/>
            <a:r>
              <a:rPr lang="he-IL" altLang="en-US" sz="1800">
                <a:cs typeface="Arial" panose="020B0604020202020204" pitchFamily="34" charset="0"/>
              </a:rPr>
              <a:t>	</a:t>
            </a:r>
            <a:endParaRPr lang="en-US" altLang="en-US" sz="1800">
              <a:cs typeface="Arial" panose="020B0604020202020204" pitchFamily="34" charset="0"/>
            </a:endParaRPr>
          </a:p>
          <a:p>
            <a:pPr algn="ctr" eaLnBrk="1" hangingPunct="1"/>
            <a:r>
              <a:rPr lang="he-IL" altLang="en-US" sz="1800">
                <a:cs typeface="Arial" panose="020B0604020202020204" pitchFamily="34" charset="0"/>
              </a:rPr>
              <a:t>	</a:t>
            </a:r>
            <a:endParaRPr lang="en-US" altLang="en-US" sz="1800">
              <a:cs typeface="Arial" panose="020B0604020202020204" pitchFamily="34" charset="0"/>
            </a:endParaRPr>
          </a:p>
          <a:p>
            <a:pPr algn="ctr" rtl="0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xmlns="" id="{699C937D-26EB-40AA-BDEF-E52CBDC3A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2971800"/>
            <a:ext cx="1098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l"/>
              </a:tabLs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algn="ctr" eaLnBrk="1" hangingPunct="1"/>
            <a:r>
              <a:rPr lang="he-IL" altLang="en-US" sz="1800">
                <a:cs typeface="Arial" panose="020B0604020202020204" pitchFamily="34" charset="0"/>
              </a:rPr>
              <a:t>	</a:t>
            </a:r>
            <a:endParaRPr lang="en-US" altLang="en-US" sz="1800">
              <a:cs typeface="Arial" panose="020B0604020202020204" pitchFamily="34" charset="0"/>
            </a:endParaRPr>
          </a:p>
          <a:p>
            <a:pPr algn="ctr" eaLnBrk="1" hangingPunct="1"/>
            <a:r>
              <a:rPr lang="he-IL" altLang="en-US" sz="1800">
                <a:cs typeface="Arial" panose="020B0604020202020204" pitchFamily="34" charset="0"/>
              </a:rPr>
              <a:t>	</a:t>
            </a:r>
            <a:endParaRPr lang="en-US" altLang="en-US" sz="1800">
              <a:cs typeface="Arial" panose="020B0604020202020204" pitchFamily="34" charset="0"/>
            </a:endParaRPr>
          </a:p>
          <a:p>
            <a:pPr algn="ctr" rtl="0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53" name="WordArt 9" descr="שיש לבן">
            <a:extLst>
              <a:ext uri="{FF2B5EF4-FFF2-40B4-BE49-F238E27FC236}">
                <a16:creationId xmlns:a16="http://schemas.microsoft.com/office/drawing/2014/main" xmlns="" id="{4AAFDCA4-D751-4D58-B118-B6526D46D7B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14400" y="8382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he-IL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+mj-cs"/>
                <a:ea typeface="+mj-cs"/>
                <a:cs typeface="+mj-cs"/>
              </a:rPr>
              <a:t>סיפור יציאת מצרים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+mj-cs"/>
              <a:ea typeface="+mj-cs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ou3">
            <a:extLst>
              <a:ext uri="{FF2B5EF4-FFF2-40B4-BE49-F238E27FC236}">
                <a16:creationId xmlns:a16="http://schemas.microsoft.com/office/drawing/2014/main" xmlns="" id="{48FE83C5-AEBA-4441-BA55-BE15B527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9431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ED9B25C4-FD13-4BF5-8FB0-608BB309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974725"/>
            <a:ext cx="554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אך פרעה סרב לשחרר את בני ישראל.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>
            <a:extLst>
              <a:ext uri="{FF2B5EF4-FFF2-40B4-BE49-F238E27FC236}">
                <a16:creationId xmlns:a16="http://schemas.microsoft.com/office/drawing/2014/main" xmlns="" id="{5716AEC3-7F74-47C6-B533-204C9BCE4F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7010400" cy="282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/>
            <a:r>
              <a:rPr lang="he-IL" sz="6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עשרת המכות</a:t>
            </a:r>
            <a:endParaRPr lang="en-US" sz="6600" b="1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am1">
            <a:extLst>
              <a:ext uri="{FF2B5EF4-FFF2-40B4-BE49-F238E27FC236}">
                <a16:creationId xmlns:a16="http://schemas.microsoft.com/office/drawing/2014/main" xmlns="" id="{1376CBBD-B502-4443-90A1-4FFD7877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4470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xmlns="" id="{6D443A3A-BF54-445C-83B8-1D7B4060E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762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xmlns="" id="{EB8E7C7F-0A3E-401D-B893-C1D02D43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990600"/>
            <a:ext cx="28194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"קח מטך ונטה ידך על מימי מצרים.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על נהרתם, על יאריהם ועל ארמיהם,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ועל כל מקוה מימיהם, 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ויהיו דם"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fardea1">
            <a:extLst>
              <a:ext uri="{FF2B5EF4-FFF2-40B4-BE49-F238E27FC236}">
                <a16:creationId xmlns:a16="http://schemas.microsoft.com/office/drawing/2014/main" xmlns="" id="{EAD1B189-1B8B-4A81-A834-00A87B3C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34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xmlns="" id="{16136283-E640-4E9A-A242-CBB16342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85800"/>
            <a:ext cx="3124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"נטה את ידך במטך על הנהרות, על היארים ועל האגמים, 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והעל את הצפרדעים על ארץ מצרים."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inim">
            <a:extLst>
              <a:ext uri="{FF2B5EF4-FFF2-40B4-BE49-F238E27FC236}">
                <a16:creationId xmlns:a16="http://schemas.microsoft.com/office/drawing/2014/main" xmlns="" id="{CAC90C56-AB9E-4AEF-958E-6EF1253C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472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DA4E7346-52A6-4CD1-BED0-DBBFFC3BE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838200"/>
            <a:ext cx="266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"נטה את מטך והך את עפר הארץ, והיה לכינים בכל ארץ מצרים."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rov">
            <a:extLst>
              <a:ext uri="{FF2B5EF4-FFF2-40B4-BE49-F238E27FC236}">
                <a16:creationId xmlns:a16="http://schemas.microsoft.com/office/drawing/2014/main" xmlns="" id="{D47EEAAF-73CF-4CCD-8379-9548E525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449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xmlns="" id="{22FD4C40-5734-441F-A82A-96CF1BC1C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143000"/>
            <a:ext cx="3124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"כי אם אינך משלח את עמי, הנני משליח בך ובעבדיך ובעמך ובבתיך את הערב, ומלאו בתי מצרים את הערב."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ever">
            <a:extLst>
              <a:ext uri="{FF2B5EF4-FFF2-40B4-BE49-F238E27FC236}">
                <a16:creationId xmlns:a16="http://schemas.microsoft.com/office/drawing/2014/main" xmlns="" id="{43C91AC1-8A7A-48FA-8C17-61EE78E1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4216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xmlns="" id="{6960FD07-1C4B-47F4-86AE-CA14D73F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143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xmlns="" id="{8F9CC153-87EF-45C8-8A17-DFE39989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990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xmlns="" id="{05F23A26-D7D6-41C6-99D0-C61E0372D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1263"/>
            <a:ext cx="289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"הנה יד יהוה הויה במקנך אשר בשדה, בסוסים, בהמרים, בגמלים, בבקר ובצאן, דבר כבד מאוד."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hchin">
            <a:extLst>
              <a:ext uri="{FF2B5EF4-FFF2-40B4-BE49-F238E27FC236}">
                <a16:creationId xmlns:a16="http://schemas.microsoft.com/office/drawing/2014/main" xmlns="" id="{A9D8798A-9496-4C0A-BC95-65B1C3C5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xmlns="" id="{E292E4D5-07C8-450A-BD30-E5813A40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342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"והיה לאבק על כל ארץ מצרים, והיה על האדם ועל הבהמה לשחין פורח אבעבעת בכל ארץ מצרים."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arad">
            <a:extLst>
              <a:ext uri="{FF2B5EF4-FFF2-40B4-BE49-F238E27FC236}">
                <a16:creationId xmlns:a16="http://schemas.microsoft.com/office/drawing/2014/main" xmlns="" id="{FBCB1245-0725-43C8-B82E-2C118E99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xmlns="" id="{4407F80E-DDCD-46FA-A348-052451110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143000"/>
            <a:ext cx="342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"נטה את ידך על השמים, ויהי ברד בכל ארץ מצרים."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rbe1">
            <a:extLst>
              <a:ext uri="{FF2B5EF4-FFF2-40B4-BE49-F238E27FC236}">
                <a16:creationId xmlns:a16="http://schemas.microsoft.com/office/drawing/2014/main" xmlns="" id="{3855EDC5-EE4D-4CF8-9E23-81E2E050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411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xmlns="" id="{16A2032D-EBEC-44AB-8818-1E52E873D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95400"/>
            <a:ext cx="2590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"נטה ידך על ארץ מצרים בארבה, ויעל על ארץ מצרים, ויאכל את כל עשב הארץ."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7EB7A380-9E8B-439F-AEE4-CC54F5E0E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305800" cy="457200"/>
          </a:xfrm>
        </p:spPr>
        <p:txBody>
          <a:bodyPr/>
          <a:lstStyle/>
          <a:p>
            <a:pPr algn="r" eaLnBrk="1" hangingPunct="1"/>
            <a:r>
              <a:rPr lang="he-IL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לפני שנים רבות היה מלך רשע במצרים, פרעה שמו.</a:t>
            </a:r>
            <a:r>
              <a:rPr lang="en-US" altLang="en-US" sz="3200" b="1">
                <a:solidFill>
                  <a:schemeClr val="tx1"/>
                </a:solidFill>
              </a:rPr>
              <a:t/>
            </a:r>
            <a:br>
              <a:rPr lang="en-US" altLang="en-US" sz="3200" b="1">
                <a:solidFill>
                  <a:schemeClr val="tx1"/>
                </a:solidFill>
              </a:rPr>
            </a:br>
            <a:r>
              <a:rPr lang="he-IL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פרעה העביד את בני ישראל בעבודה קשה מאד. </a:t>
            </a:r>
            <a:endParaRPr lang="en-US" altLang="en-US" sz="3200" b="1">
              <a:solidFill>
                <a:schemeClr val="tx1"/>
              </a:solidFill>
            </a:endParaRPr>
          </a:p>
        </p:txBody>
      </p:sp>
      <p:pic>
        <p:nvPicPr>
          <p:cNvPr id="67587" name="Picture 3" descr="avadim2">
            <a:extLst>
              <a:ext uri="{FF2B5EF4-FFF2-40B4-BE49-F238E27FC236}">
                <a16:creationId xmlns:a16="http://schemas.microsoft.com/office/drawing/2014/main" xmlns="" id="{661EDC3E-7DF4-4249-917A-A8B00FEE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64531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parou1">
            <a:extLst>
              <a:ext uri="{FF2B5EF4-FFF2-40B4-BE49-F238E27FC236}">
                <a16:creationId xmlns:a16="http://schemas.microsoft.com/office/drawing/2014/main" xmlns="" id="{DE499A47-817E-4819-8FA3-A8DDDE5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901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oshech">
            <a:extLst>
              <a:ext uri="{FF2B5EF4-FFF2-40B4-BE49-F238E27FC236}">
                <a16:creationId xmlns:a16="http://schemas.microsoft.com/office/drawing/2014/main" xmlns="" id="{1EF09D12-D09C-444A-87A0-8C08C455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4089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xmlns="" id="{D5C0ABE3-7217-4F45-8149-88A950DA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143000"/>
            <a:ext cx="304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"נטה ידך על השמים ויהי חושך על ארץ מצרים וימש חושך."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ehorot">
            <a:extLst>
              <a:ext uri="{FF2B5EF4-FFF2-40B4-BE49-F238E27FC236}">
                <a16:creationId xmlns:a16="http://schemas.microsoft.com/office/drawing/2014/main" xmlns="" id="{9843D393-297F-4DF8-A3EF-AC34149D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xmlns="" id="{0D331BB5-94C3-43EC-B3AD-82DE31E85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990600"/>
            <a:ext cx="342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"ומת כל בכור בארץ מצרים מבכור פרעו היושב על כסאו עד בכור השפחה אשר אחר הרחים, וכל בכור בהמה."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assover">
            <a:extLst>
              <a:ext uri="{FF2B5EF4-FFF2-40B4-BE49-F238E27FC236}">
                <a16:creationId xmlns:a16="http://schemas.microsoft.com/office/drawing/2014/main" xmlns="" id="{FC4DAE2A-6FDA-4C1E-9781-EC0A6980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19200"/>
            <a:ext cx="46609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xmlns="" id="{CC9B7C10-E4F3-4984-8877-C551D76B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3375"/>
            <a:ext cx="8610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המכות פסחו על בתי בני ישראל, כי הם סימנו בדם הכבשים, האלילים של המצרים, את דלתות בתיהם.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וכן קיבלו עול מלכות שמים.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ven">
            <a:extLst>
              <a:ext uri="{FF2B5EF4-FFF2-40B4-BE49-F238E27FC236}">
                <a16:creationId xmlns:a16="http://schemas.microsoft.com/office/drawing/2014/main" xmlns="" id="{4BA3094A-C273-486A-9B5F-80CC3133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5334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xmlns="" id="{E505C156-A61E-471B-BC26-A8177AA20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6388"/>
            <a:ext cx="85121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לבסוף פרעה נכנע והסכים לתת לבני ישראל לצאת ממצרים. בני ישראל מיהרו להכין להם מזון לדרך.</a:t>
            </a:r>
          </a:p>
          <a:p>
            <a:pPr eaLnBrk="1" hangingPunct="1"/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לא היה להם זמן לחכות עד שהלחם יטפח, והם נאלצו לאכול מצות.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420" name="Object 4">
            <a:extLst>
              <a:ext uri="{FF2B5EF4-FFF2-40B4-BE49-F238E27FC236}">
                <a16:creationId xmlns:a16="http://schemas.microsoft.com/office/drawing/2014/main" xmlns="" id="{A2FF44A0-3D60-46EF-B329-033F18B022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708275"/>
          <a:ext cx="136842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צילום של Photo Editor" r:id="rId5" imgW="0" imgH="0" progId="MSPhotoEd.3">
                  <p:embed/>
                </p:oleObj>
              </mc:Choice>
              <mc:Fallback>
                <p:oleObj name="צילום של Photo Editor" r:id="rId5" imgW="0" imgH="0" progId="MSPhotoEd.3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xmlns="" id="{A2FF44A0-3D60-46EF-B329-033F18B02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136842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ndAc>
      <p:stSnd>
        <p:snd r:embed="rId3" name="ma nishta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5625 0.15578 C 0.54705 0.14884 0.53924 0.13981 0.52952 0.13356 C 0.52604 0.11782 0.53056 0.13611 0.52466 0.12037 C 0.52275 0.11481 0.52309 0.11064 0.52136 0.10463 C 0.51684 0.08935 0.50816 0.0743 0.49983 0.0625 C 0.49688 0.05115 0.48872 0.04884 0.48143 0.04259 C 0.46684 0.04328 0.45243 0.04328 0.43802 0.04467 C 0.42917 0.04537 0.42084 0.0537 0.41285 0.0581 C 0.40938 0.06018 0.40504 0.06064 0.40139 0.0625 C 0.38299 0.06041 0.38125 0.06574 0.37639 0.04699 C 0.37691 0.04189 0.37691 0.03634 0.37813 0.03148 C 0.37865 0.02939 0.38073 0.0287 0.38143 0.02685 C 0.38247 0.02407 0.38195 0.0206 0.38316 0.01805 C 0.3915 0.00162 0.38907 0.01111 0.39809 0.00254 C 0.4 0.00069 0.40122 -0.00232 0.40313 -0.00417 C 0.41563 -0.01621 0.43177 -0.02616 0.44636 -0.03311 C 0.454 -0.04329 0.46441 -0.04792 0.47483 -0.05093 C 0.48802 -0.0595 0.50226 -0.07176 0.5165 -0.07524 C 0.52066 -0.07871 0.52552 -0.08079 0.52952 -0.08426 C 0.53108 -0.08542 0.53177 -0.08774 0.53299 -0.08866 C 0.53629 -0.09075 0.54011 -0.09051 0.54306 -0.09306 C 0.55 -0.09931 0.55486 -0.10695 0.56302 -0.11088 C 0.56841 -0.11783 0.575 -0.12292 0.57969 -0.13079 C 0.58212 -0.13496 0.58646 -0.14422 0.58646 -0.14422 C 0.58872 -0.15394 0.58733 -0.18149 0.57622 -0.18426 C 0.5665 -0.18658 0.55973 -0.19028 0.55139 -0.19746 C 0.53924 -0.19561 0.52848 -0.19121 0.5165 -0.18866 C 0.50903 -0.18542 0.50226 -0.18056 0.49479 -0.17755 C 0.48941 -0.17292 0.48438 -0.16899 0.47795 -0.16644 C 0.47639 -0.16505 0.475 -0.16297 0.47309 -0.16204 C 0.46875 -0.15996 0.45955 -0.15741 0.45955 -0.15741 C 0.45504 -0.15325 0.44983 -0.14954 0.44479 -0.1463 C 0.44045 -0.14329 0.43907 -0.14514 0.43473 -0.1419 C 0.43125 -0.13936 0.42865 -0.13473 0.42483 -0.13311 C 0.41354 -0.12825 0.40313 -0.1213 0.3915 -0.1176 C 0.38542 -0.1095 0.37813 -0.11019 0.36979 -0.10857 C 0.354 -0.10996 0.34254 -0.11019 0.32813 -0.11528 C 0.32101 -0.12153 0.31528 -0.1294 0.30816 -0.13519 C 0.30278 -0.13982 0.29705 -0.14051 0.2915 -0.14422 C 0.27587 -0.15487 0.29636 -0.14329 0.28143 -0.15093 C 0.25747 -0.16297 0.2842 -0.15024 0.26806 -0.15741 C 0.26476 -0.1588 0.25816 -0.16204 0.25816 -0.16204 C 0.24983 -0.16135 0.24132 -0.16227 0.23299 -0.15973 C 0.22691 -0.15787 0.22257 -0.1507 0.2165 -0.14862 C 0.21354 -0.14121 0.2092 -0.13612 0.20625 -0.12871 C 0.20382 -0.122 0.2033 -0.11366 0.20139 -0.10649 C 0.20243 -0.072 0.20382 -0.03843 0.20625 -0.00417 C 0.20608 -0.00024 0.20295 0.0206 0.19966 0.02476 C 0.19844 0.02638 0.19653 0.02615 0.19479 0.02685 C 0.1908 0.03217 0.1882 0.03935 0.18316 0.04259 C 0.17691 0.04652 0.17118 0.05231 0.16476 0.05578 C 0.1599 0.05833 0.15469 0.05972 0.14983 0.0625 C 0.1474 0.06388 0.14549 0.0662 0.14306 0.06689 C 0.1382 0.06851 0.13316 0.06851 0.12813 0.06921 C 0.10504 0.06643 0.10608 0.06967 0.09636 0.04467 C 0.0941 0.03217 0.09566 0.03981 0.09306 0.02916 C 0.09202 0.02476 0.08976 0.01574 0.08976 0.01574 C 0.09115 -0.022 0.09306 -0.05996 0.09636 -0.09746 C 0.09584 -0.11667 0.09688 -0.13612 0.09479 -0.15533 C 0.09445 -0.15857 0.08611 -0.16112 0.08473 -0.16204 C 0.07604 -0.16783 0.06771 -0.17223 0.05816 -0.17524 C 0.04775 -0.18426 0.02865 -0.18727 0.0165 -0.18866 C -0.00243 -0.19075 -0.04027 -0.19306 -0.04027 -0.19306 C -0.04479 -0.19375 -0.04913 -0.19537 -0.05364 -0.19537 C -0.06024 -0.19537 -0.07361 -0.19306 -0.07361 -0.19306 " pathEditMode="relative" ptsTypes="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 nisht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6E0886FA-C294-4127-A2CF-BF61DBE7C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algn="r" eaLnBrk="1" hangingPunct="1"/>
            <a:r>
              <a:rPr lang="he-IL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ביום החמישה עשר בחודש ניסן יצאו בני ישראל ממצרים. </a:t>
            </a:r>
            <a:endParaRPr lang="en-US" altLang="en-US" sz="3200" b="1">
              <a:solidFill>
                <a:schemeClr val="tx1"/>
              </a:solidFill>
            </a:endParaRPr>
          </a:p>
        </p:txBody>
      </p:sp>
      <p:pic>
        <p:nvPicPr>
          <p:cNvPr id="63491" name="Picture 3" descr="amudesh">
            <a:extLst>
              <a:ext uri="{FF2B5EF4-FFF2-40B4-BE49-F238E27FC236}">
                <a16:creationId xmlns:a16="http://schemas.microsoft.com/office/drawing/2014/main" xmlns="" id="{A4436DBE-5426-4542-BE08-7E460729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5638"/>
            <a:ext cx="71628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matza1">
            <a:extLst>
              <a:ext uri="{FF2B5EF4-FFF2-40B4-BE49-F238E27FC236}">
                <a16:creationId xmlns:a16="http://schemas.microsoft.com/office/drawing/2014/main" xmlns="" id="{94A021FC-4220-4EFD-9B93-45D4FA26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4521200"/>
            <a:ext cx="21177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matza1">
            <a:extLst>
              <a:ext uri="{FF2B5EF4-FFF2-40B4-BE49-F238E27FC236}">
                <a16:creationId xmlns:a16="http://schemas.microsoft.com/office/drawing/2014/main" xmlns="" id="{35086B72-3095-4400-8D3B-C3640596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209800"/>
            <a:ext cx="21177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mudashan">
            <a:extLst>
              <a:ext uri="{FF2B5EF4-FFF2-40B4-BE49-F238E27FC236}">
                <a16:creationId xmlns:a16="http://schemas.microsoft.com/office/drawing/2014/main" xmlns="" id="{1B553843-6A32-47B3-82FE-0FD83225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xmlns="" id="{E9703F7A-05FA-4107-BE42-85A589210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33375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כך ניצלו בני ישראל ויצאו מעבדות לחרות.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aclose">
            <a:extLst>
              <a:ext uri="{FF2B5EF4-FFF2-40B4-BE49-F238E27FC236}">
                <a16:creationId xmlns:a16="http://schemas.microsoft.com/office/drawing/2014/main" xmlns="" id="{255F805D-A826-48D7-8C56-10B132D7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2792FDF7-A934-46DD-BE88-E5AC7EEF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1125"/>
            <a:ext cx="8170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כשבני ישראל הגיעו לים נחצה הים, כדי שיעברו בו בבטחה, ואז כשהמצרים רדפו אחריהם נסגר עליהם הים וכל צבא מצרים טבע בים.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C3A63C61-3486-47D9-B350-A281C49CF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pPr algn="r" eaLnBrk="1" hangingPunct="1"/>
            <a:r>
              <a:rPr lang="he-IL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מאז בכל שנה אנו חוגגים בחודש ניסן את חג הפסח. אנו אוכלים מצות וקוראים בהגדה של פסח. לסעודה החגיגית קוראים: ליל הסדר</a:t>
            </a:r>
            <a:r>
              <a:rPr lang="en-US" altLang="en-US" sz="32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5539" name="Picture 3" descr="haghapesach">
            <a:extLst>
              <a:ext uri="{FF2B5EF4-FFF2-40B4-BE49-F238E27FC236}">
                <a16:creationId xmlns:a16="http://schemas.microsoft.com/office/drawing/2014/main" xmlns="" id="{ACB92EC5-1B47-4373-9B49-3F7F4D3D8C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706563"/>
            <a:ext cx="91440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5CAFD757-A692-476D-B64D-5596EFAF5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r" eaLnBrk="1" hangingPunct="1"/>
            <a:r>
              <a:rPr lang="he-IL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מצווה גדולה היא לספר לבנים על יציאת מצרים ועל הניסים שעשה אלוהים לבני ישראל במדבר</a:t>
            </a:r>
            <a:r>
              <a:rPr lang="en-US" altLang="en-US" sz="3200" b="1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6563" name="Picture 3" descr="vehigadeta">
            <a:extLst>
              <a:ext uri="{FF2B5EF4-FFF2-40B4-BE49-F238E27FC236}">
                <a16:creationId xmlns:a16="http://schemas.microsoft.com/office/drawing/2014/main" xmlns="" id="{E92350B7-B1DF-40D1-9DA8-A396B64B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9561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ou2">
            <a:extLst>
              <a:ext uri="{FF2B5EF4-FFF2-40B4-BE49-F238E27FC236}">
                <a16:creationId xmlns:a16="http://schemas.microsoft.com/office/drawing/2014/main" xmlns="" id="{E073FB63-0CF1-4592-A2D4-8DAE56AB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295400"/>
            <a:ext cx="3233738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ubRRectCallout">
            <a:extLst>
              <a:ext uri="{FF2B5EF4-FFF2-40B4-BE49-F238E27FC236}">
                <a16:creationId xmlns:a16="http://schemas.microsoft.com/office/drawing/2014/main" xmlns="" id="{1A12BAF5-3242-4DC6-9CA3-ED03B9EA4A27}"/>
              </a:ext>
            </a:extLst>
          </p:cNvPr>
          <p:cNvSpPr>
            <a:spLocks noEditPoints="1" noChangeArrowheads="1"/>
          </p:cNvSpPr>
          <p:nvPr/>
        </p:nvSpPr>
        <p:spPr bwMode="auto">
          <a:xfrm rot="10800000">
            <a:off x="457200" y="2057400"/>
            <a:ext cx="5160963" cy="1524000"/>
          </a:xfrm>
          <a:custGeom>
            <a:avLst/>
            <a:gdLst>
              <a:gd name="T0" fmla="*/ 2580482 w 21600"/>
              <a:gd name="T1" fmla="*/ 0 h 21600"/>
              <a:gd name="T2" fmla="*/ 0 w 21600"/>
              <a:gd name="T3" fmla="*/ 609459 h 21600"/>
              <a:gd name="T4" fmla="*/ 0 w 21600"/>
              <a:gd name="T5" fmla="*/ 1524000 h 21600"/>
              <a:gd name="T6" fmla="*/ 2580482 w 21600"/>
              <a:gd name="T7" fmla="*/ 1218988 h 21600"/>
              <a:gd name="T8" fmla="*/ 5160963 w 21600"/>
              <a:gd name="T9" fmla="*/ 609459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lnTo>
                  <a:pt x="532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endParaRPr lang="en-US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A9B9883C-F4AE-4945-B0A4-0D034AF1D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2525713"/>
            <a:ext cx="4722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2400">
                <a:latin typeface="Times New Roman" panose="02020603050405020304" pitchFamily="18" charset="0"/>
                <a:cs typeface="Guttman Stam1" pitchFamily="2" charset="0"/>
              </a:rPr>
              <a:t>"כל הבן הילוד היאורה תשליכוהו,</a:t>
            </a:r>
          </a:p>
          <a:p>
            <a:pPr eaLnBrk="1" hangingPunct="1"/>
            <a:r>
              <a:rPr lang="he-IL" altLang="en-US" sz="2400">
                <a:latin typeface="Times New Roman" panose="02020603050405020304" pitchFamily="18" charset="0"/>
                <a:cs typeface="Guttman Stam1" pitchFamily="2" charset="0"/>
              </a:rPr>
              <a:t>וכל הבת תחיון"</a:t>
            </a:r>
            <a:endParaRPr lang="en-US" altLang="en-US" sz="2400">
              <a:latin typeface="Times New Roman" panose="02020603050405020304" pitchFamily="18" charset="0"/>
              <a:cs typeface="Guttman Stam1" pitchFamily="2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xmlns="" id="{B17006B9-B031-4818-BB91-DB35F2C5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7500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3200" b="1"/>
              <a:t>יום אחד החליט</a:t>
            </a:r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en-US" sz="3200" b="1"/>
              <a:t>פרעה פרעה ציוה להשליך ליאור כל בן זכר שיולד לבני ישראל</a:t>
            </a:r>
            <a:r>
              <a:rPr lang="en-US" altLang="en-US" sz="3200" b="1"/>
              <a:t>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>
    <p:sndAc>
      <p:stSnd>
        <p:snd r:embed="rId2" name="AVADIM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>
            <a:extLst>
              <a:ext uri="{FF2B5EF4-FFF2-40B4-BE49-F238E27FC236}">
                <a16:creationId xmlns:a16="http://schemas.microsoft.com/office/drawing/2014/main" xmlns="" id="{3C62CF5A-849C-4D68-8C38-E7F4A9E2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en-US"/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xmlns="" id="{7B4283C6-96FE-4D64-9D1C-3AF526F8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4" name="Picture 5" descr="exodus">
            <a:extLst>
              <a:ext uri="{FF2B5EF4-FFF2-40B4-BE49-F238E27FC236}">
                <a16:creationId xmlns:a16="http://schemas.microsoft.com/office/drawing/2014/main" xmlns="" id="{9FD6847D-B49E-4B88-87D0-353025D1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867400"/>
          </a:xfrm>
          <a:prstGeom prst="rect">
            <a:avLst/>
          </a:prstGeom>
          <a:noFill/>
          <a:ln w="2032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7">
            <a:extLst>
              <a:ext uri="{FF2B5EF4-FFF2-40B4-BE49-F238E27FC236}">
                <a16:creationId xmlns:a16="http://schemas.microsoft.com/office/drawing/2014/main" xmlns="" id="{028FFB94-9EDE-4C7E-8F37-5808E8A5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66087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4000" b="1">
                <a:cs typeface="Times New Roman" panose="02020603050405020304" pitchFamily="18" charset="0"/>
              </a:rPr>
              <a:t>לָהוֹרִים  יוֹכֶבֶד  וְעַמְרָם, נוֹלָד תִּינוֹק.</a:t>
            </a:r>
            <a:endParaRPr lang="en-US" altLang="en-US" sz="4000">
              <a:cs typeface="Times New Roman" panose="02020603050405020304" pitchFamily="18" charset="0"/>
            </a:endParaRPr>
          </a:p>
          <a:p>
            <a:r>
              <a:rPr lang="he-IL" altLang="en-US" sz="4000" b="1">
                <a:cs typeface="Times New Roman" panose="02020603050405020304" pitchFamily="18" charset="0"/>
              </a:rPr>
              <a:t>הוֹרֵי  הַתִּינוֹק  הִכְנִיסוֹ  אוֹתוֹ לְתוֹךְ </a:t>
            </a:r>
            <a:endParaRPr lang="en-US" altLang="en-US" sz="4000">
              <a:cs typeface="Arial" panose="020B0604020202020204" pitchFamily="34" charset="0"/>
            </a:endParaRPr>
          </a:p>
          <a:p>
            <a:r>
              <a:rPr lang="he-IL" altLang="en-US" sz="4000" b="1"/>
              <a:t>תֵּיבָה  וְהֵנִיחוּ  אוֹתָה  בַּיְאוֹר.</a:t>
            </a:r>
            <a:endParaRPr lang="en-US" altLang="en-US" sz="4000">
              <a:cs typeface="Arial" panose="020B0604020202020204" pitchFamily="34" charset="0"/>
            </a:endParaRPr>
          </a:p>
          <a:p>
            <a:pPr rtl="0"/>
            <a:endParaRPr lang="en-US" altLang="en-US" sz="4000">
              <a:cs typeface="Arial" panose="020B0604020202020204" pitchFamily="34" charset="0"/>
            </a:endParaRPr>
          </a:p>
        </p:txBody>
      </p:sp>
      <p:graphicFrame>
        <p:nvGraphicFramePr>
          <p:cNvPr id="5126" name="Object 15">
            <a:extLst>
              <a:ext uri="{FF2B5EF4-FFF2-40B4-BE49-F238E27FC236}">
                <a16:creationId xmlns:a16="http://schemas.microsoft.com/office/drawing/2014/main" xmlns="" id="{179A5620-3F82-45AB-B728-23C15FAFE7E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981200"/>
          <a:ext cx="82296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צילום של Photo Editor" r:id="rId4" imgW="0" imgH="0" progId="MSPhotoEd.3">
                  <p:embed/>
                </p:oleObj>
              </mc:Choice>
              <mc:Fallback>
                <p:oleObj name="צילום של Photo Editor" r:id="rId4" imgW="0" imgH="0" progId="MSPhotoEd.3">
                  <p:embed/>
                  <p:pic>
                    <p:nvPicPr>
                      <p:cNvPr id="5126" name="Object 15">
                        <a:extLst>
                          <a:ext uri="{FF2B5EF4-FFF2-40B4-BE49-F238E27FC236}">
                            <a16:creationId xmlns:a16="http://schemas.microsoft.com/office/drawing/2014/main" xmlns="" id="{179A5620-3F82-45AB-B728-23C15FAFE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82296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shebateva2">
            <a:extLst>
              <a:ext uri="{FF2B5EF4-FFF2-40B4-BE49-F238E27FC236}">
                <a16:creationId xmlns:a16="http://schemas.microsoft.com/office/drawing/2014/main" xmlns="" id="{20689CA3-DAF2-4EB5-889C-08D191A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328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xmlns="" id="{7FE51BB9-8830-4A9B-8093-3DA8A679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625"/>
            <a:ext cx="84629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3200" b="1"/>
              <a:t>בַּת  פַּרְעֹה  מָשְׁתָה  אֶת  הַתֵּיבָה  מֵהַיְאוֹר.  הַתִּינוֹק  מָצַא  חֵן  בְּעֵינֵיהָ.</a:t>
            </a:r>
            <a:r>
              <a:rPr lang="de-DE" altLang="en-US" sz="3200" b="1"/>
              <a:t> </a:t>
            </a:r>
            <a:r>
              <a:rPr lang="he-IL" altLang="en-US" sz="3200" b="1"/>
              <a:t>הִיא  הֶחֱלִיטָה  לְגָדֵל  אוֹתוֹ  וְקָרְאָה  לוֹ:  "מֹשֶה </a:t>
            </a:r>
            <a:r>
              <a:rPr lang="en-US" altLang="en-US" sz="3200" b="1"/>
              <a:t>–</a:t>
            </a:r>
            <a:r>
              <a:rPr lang="he-IL" altLang="en-US" sz="3200" b="1"/>
              <a:t> כִּי  מִן  הַמַיִם  מָשִׁיתִי  אוֹתוֹ."</a:t>
            </a:r>
            <a:endParaRPr lang="en-US" altLang="en-US" sz="3200" b="1"/>
          </a:p>
        </p:txBody>
      </p:sp>
    </p:spTree>
  </p:cSld>
  <p:clrMapOvr>
    <a:masterClrMapping/>
  </p:clrMapOvr>
  <p:transition>
    <p:sndAc>
      <p:stSnd>
        <p:snd r:embed="rId2" name="dumam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she4">
            <a:extLst>
              <a:ext uri="{FF2B5EF4-FFF2-40B4-BE49-F238E27FC236}">
                <a16:creationId xmlns:a16="http://schemas.microsoft.com/office/drawing/2014/main" xmlns="" id="{4B494115-6A47-49A8-A86C-12823750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72517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83023F37-E21A-4EE1-BE6C-B07639C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088"/>
            <a:ext cx="399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כך משה גר בבית פרעה שעד שגדל.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D71B8B0A-2C8B-41C1-9BF9-D7152D5D2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2362200"/>
          </a:xfrm>
        </p:spPr>
        <p:txBody>
          <a:bodyPr/>
          <a:lstStyle/>
          <a:p>
            <a:pPr algn="r" eaLnBrk="1" hangingPunct="1"/>
            <a:r>
              <a:rPr lang="he-IL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באחד הימים ראה משה איש מצרי מכה איש עברי. הכה משה את המצרי. שמע פרעה את אשר עשה משה וביקש להרוג אותו</a:t>
            </a:r>
            <a:r>
              <a:rPr lang="en-US" altLang="en-US" sz="3200" b="1">
                <a:solidFill>
                  <a:schemeClr val="tx1"/>
                </a:solidFill>
              </a:rPr>
              <a:t>.</a:t>
            </a:r>
            <a:r>
              <a:rPr lang="en-US" altLang="en-US" sz="32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8611" name="Picture 3" descr="slaves2">
            <a:extLst>
              <a:ext uri="{FF2B5EF4-FFF2-40B4-BE49-F238E27FC236}">
                <a16:creationId xmlns:a16="http://schemas.microsoft.com/office/drawing/2014/main" xmlns="" id="{36661CD0-F3CE-4214-8CDA-7BDEE680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2463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slaves3">
            <a:extLst>
              <a:ext uri="{FF2B5EF4-FFF2-40B4-BE49-F238E27FC236}">
                <a16:creationId xmlns:a16="http://schemas.microsoft.com/office/drawing/2014/main" xmlns="" id="{A6F8C236-5E36-44F7-97D6-9D37E616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156051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slaves1">
            <a:extLst>
              <a:ext uri="{FF2B5EF4-FFF2-40B4-BE49-F238E27FC236}">
                <a16:creationId xmlns:a16="http://schemas.microsoft.com/office/drawing/2014/main" xmlns="" id="{B226211D-7909-4C62-A67C-7B106B90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2067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D9C4C244-B790-435D-9CE8-405E0F930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2209800"/>
          </a:xfrm>
        </p:spPr>
        <p:txBody>
          <a:bodyPr/>
          <a:lstStyle/>
          <a:p>
            <a:pPr algn="r" eaLnBrk="1" hangingPunct="1"/>
            <a:r>
              <a:rPr lang="he-IL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משה ברח לארץ מדין והיה לרועה צאן. יום אחד ראה במדבר סנה בוער באש ולא נשרף. והנה שמע קול קורא אליו מן הסנה: “לך אל פרעה והוצא את בני ישראל ממצרים</a:t>
            </a:r>
            <a:r>
              <a:rPr lang="en-US" altLang="en-US" sz="3200" b="1">
                <a:solidFill>
                  <a:schemeClr val="tx1"/>
                </a:solidFill>
              </a:rPr>
              <a:t>”.</a:t>
            </a:r>
            <a:endParaRPr lang="en-US" altLang="en-US" sz="3200" b="1"/>
          </a:p>
        </p:txBody>
      </p:sp>
      <p:pic>
        <p:nvPicPr>
          <p:cNvPr id="69635" name="Picture 3" descr="moshe2">
            <a:extLst>
              <a:ext uri="{FF2B5EF4-FFF2-40B4-BE49-F238E27FC236}">
                <a16:creationId xmlns:a16="http://schemas.microsoft.com/office/drawing/2014/main" xmlns="" id="{C7FFD4FE-5BE3-41E9-8432-4F8904D4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65547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nake">
            <a:extLst>
              <a:ext uri="{FF2B5EF4-FFF2-40B4-BE49-F238E27FC236}">
                <a16:creationId xmlns:a16="http://schemas.microsoft.com/office/drawing/2014/main" xmlns="" id="{E22EE3B2-D9E7-44AC-AB1A-B6315033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2804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letmypeoplego">
            <a:extLst>
              <a:ext uri="{FF2B5EF4-FFF2-40B4-BE49-F238E27FC236}">
                <a16:creationId xmlns:a16="http://schemas.microsoft.com/office/drawing/2014/main" xmlns="" id="{542A8737-6964-4EBB-8A80-BF477F87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4813"/>
            <a:ext cx="11795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5432EB9C-6135-4653-BED9-C989687B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4800"/>
            <a:ext cx="4667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eaLnBrk="1" hangingPunct="1"/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משה נשלח על ידי הקב"ה.</a:t>
            </a:r>
          </a:p>
          <a:p>
            <a:pPr eaLnBrk="1" hangingPunct="1"/>
            <a:r>
              <a:rPr lang="he-I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הוא פנה אל פרעה וביקש ממנו: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David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David" pitchFamily="34" charset="-79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507</Words>
  <Application>Microsoft Office PowerPoint</Application>
  <PresentationFormat>‫הצגה על המסך (4:3)</PresentationFormat>
  <Paragraphs>42</Paragraphs>
  <Slides>28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0" baseType="lpstr">
      <vt:lpstr>עיצוב ברירת מחדל</vt:lpstr>
      <vt:lpstr>צילום של Photo Editor</vt:lpstr>
      <vt:lpstr>מצגת של PowerPoint</vt:lpstr>
      <vt:lpstr>לפני שנים רבות היה מלך רשע במצרים, פרעה שמו. פרעה העביד את בני ישראל בעבודה קשה מאד. </vt:lpstr>
      <vt:lpstr>מצגת של PowerPoint</vt:lpstr>
      <vt:lpstr>מצגת של PowerPoint</vt:lpstr>
      <vt:lpstr>מצגת של PowerPoint</vt:lpstr>
      <vt:lpstr>מצגת של PowerPoint</vt:lpstr>
      <vt:lpstr>באחד הימים ראה משה איש מצרי מכה איש עברי. הכה משה את המצרי. שמע פרעה את אשר עשה משה וביקש להרוג אותו. </vt:lpstr>
      <vt:lpstr>משה ברח לארץ מדין והיה לרועה צאן. יום אחד ראה במדבר סנה בוער באש ולא נשרף. והנה שמע קול קורא אליו מן הסנה: “לך אל פרעה והוצא את בני ישראל ממצרים”.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ביום החמישה עשר בחודש ניסן יצאו בני ישראל ממצרים. </vt:lpstr>
      <vt:lpstr>מצגת של PowerPoint</vt:lpstr>
      <vt:lpstr>מצגת של PowerPoint</vt:lpstr>
      <vt:lpstr>מאז בכל שנה אנו חוגגים בחודש ניסן את חג הפסח. אנו אוכלים מצות וקוראים בהגדה של פסח. לסעודה החגיגית קוראים: ליל הסדר.</vt:lpstr>
      <vt:lpstr>מצווה גדולה היא לספר לבנים על יציאת מצרים ועל הניסים שעשה אלוהים לבני ישראל במדבר.</vt:lpstr>
    </vt:vector>
  </TitlesOfParts>
  <Company>kaye_college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סיפור יציאת מצריים</dc:title>
  <dc:creator>student</dc:creator>
  <cp:lastModifiedBy>שני אבוהרון</cp:lastModifiedBy>
  <cp:revision>17</cp:revision>
  <dcterms:created xsi:type="dcterms:W3CDTF">2007-02-19T11:56:00Z</dcterms:created>
  <dcterms:modified xsi:type="dcterms:W3CDTF">2020-03-18T12:35:30Z</dcterms:modified>
</cp:coreProperties>
</file>